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7" r:id="rId7"/>
    <p:sldId id="265" r:id="rId8"/>
    <p:sldId id="262" r:id="rId9"/>
    <p:sldId id="263" r:id="rId10"/>
    <p:sldId id="264" r:id="rId11"/>
  </p:sldIdLst>
  <p:sldSz cx="14630400" cy="8229600"/>
  <p:notesSz cx="8229600" cy="14630400"/>
  <p:embeddedFontLst>
    <p:embeddedFont>
      <p:font typeface="Inter" panose="020B0604020202020204" charset="0"/>
      <p:regular r:id="rId13"/>
    </p:embeddedFont>
  </p:embeddedFontLst>
  <p:defaultTextStyle>
    <a:defPPr>
      <a:defRPr lang="en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png>
</file>

<file path=ppt/media/image25.png>
</file>

<file path=ppt/media/image26.pn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png>
</file>

<file path=ppt/media/image40.svg>
</file>

<file path=ppt/media/image41.png>
</file>

<file path=ppt/media/image42.svg>
</file>

<file path=ppt/media/image43.png>
</file>

<file path=ppt/media/image44.svg>
</file>

<file path=ppt/media/image45.png>
</file>

<file path=ppt/media/image46.png>
</file>

<file path=ppt/media/image47.png>
</file>

<file path=ppt/media/image48.png>
</file>

<file path=ppt/media/image49.svg>
</file>

<file path=ppt/media/image5.png>
</file>

<file path=ppt/media/image50.png>
</file>

<file path=ppt/media/image51.svg>
</file>

<file path=ppt/media/image52.png>
</file>

<file path=ppt/media/image53.svg>
</file>

<file path=ppt/media/image54.png>
</file>

<file path=ppt/media/image55.svg>
</file>

<file path=ppt/media/image56.png>
</file>

<file path=ppt/media/image57.svg>
</file>

<file path=ppt/media/image58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693676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en-IL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en-IL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en-IL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en-IL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png"/><Relationship Id="rId11" Type="http://schemas.openxmlformats.org/officeDocument/2006/relationships/image" Target="../media/image22.svg"/><Relationship Id="rId5" Type="http://schemas.openxmlformats.org/officeDocument/2006/relationships/image" Target="../media/image16.sv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svg"/><Relationship Id="rId13" Type="http://schemas.openxmlformats.org/officeDocument/2006/relationships/image" Target="../media/image37.png"/><Relationship Id="rId18" Type="http://schemas.openxmlformats.org/officeDocument/2006/relationships/image" Target="../media/image42.svg"/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12" Type="http://schemas.openxmlformats.org/officeDocument/2006/relationships/image" Target="../media/image36.svg"/><Relationship Id="rId17" Type="http://schemas.openxmlformats.org/officeDocument/2006/relationships/image" Target="../media/image41.png"/><Relationship Id="rId2" Type="http://schemas.openxmlformats.org/officeDocument/2006/relationships/notesSlide" Target="../notesSlides/notesSlide7.xml"/><Relationship Id="rId16" Type="http://schemas.openxmlformats.org/officeDocument/2006/relationships/image" Target="../media/image40.svg"/><Relationship Id="rId20" Type="http://schemas.openxmlformats.org/officeDocument/2006/relationships/image" Target="../media/image44.sv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30.svg"/><Relationship Id="rId11" Type="http://schemas.openxmlformats.org/officeDocument/2006/relationships/image" Target="../media/image35.png"/><Relationship Id="rId5" Type="http://schemas.openxmlformats.org/officeDocument/2006/relationships/image" Target="../media/image29.png"/><Relationship Id="rId15" Type="http://schemas.openxmlformats.org/officeDocument/2006/relationships/image" Target="../media/image39.png"/><Relationship Id="rId10" Type="http://schemas.openxmlformats.org/officeDocument/2006/relationships/image" Target="../media/image34.svg"/><Relationship Id="rId19" Type="http://schemas.openxmlformats.org/officeDocument/2006/relationships/image" Target="../media/image43.png"/><Relationship Id="rId4" Type="http://schemas.openxmlformats.org/officeDocument/2006/relationships/image" Target="../media/image28.svg"/><Relationship Id="rId9" Type="http://schemas.openxmlformats.org/officeDocument/2006/relationships/image" Target="../media/image33.png"/><Relationship Id="rId14" Type="http://schemas.openxmlformats.org/officeDocument/2006/relationships/image" Target="../media/image38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6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png"/><Relationship Id="rId13" Type="http://schemas.openxmlformats.org/officeDocument/2006/relationships/image" Target="../media/image57.svg"/><Relationship Id="rId3" Type="http://schemas.openxmlformats.org/officeDocument/2006/relationships/image" Target="../media/image47.png"/><Relationship Id="rId7" Type="http://schemas.openxmlformats.org/officeDocument/2006/relationships/image" Target="../media/image51.svg"/><Relationship Id="rId12" Type="http://schemas.openxmlformats.org/officeDocument/2006/relationships/image" Target="../media/image5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50.png"/><Relationship Id="rId11" Type="http://schemas.openxmlformats.org/officeDocument/2006/relationships/image" Target="../media/image55.svg"/><Relationship Id="rId5" Type="http://schemas.openxmlformats.org/officeDocument/2006/relationships/image" Target="../media/image49.svg"/><Relationship Id="rId10" Type="http://schemas.openxmlformats.org/officeDocument/2006/relationships/image" Target="../media/image54.png"/><Relationship Id="rId4" Type="http://schemas.openxmlformats.org/officeDocument/2006/relationships/image" Target="../media/image48.png"/><Relationship Id="rId9" Type="http://schemas.openxmlformats.org/officeDocument/2006/relationships/image" Target="../media/image5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52493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AI-Based Real-Time Defect Detection in 3D Printing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793789" y="4242137"/>
            <a:ext cx="7556421" cy="8708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Real-time AI-powered monitoring and defect FDM 3D printing using edge computing and Raspberry Pi.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793790" y="601408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91726" y="615553"/>
            <a:ext cx="5850493" cy="6611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High-Level Components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6191726" y="1578888"/>
            <a:ext cx="3765947" cy="1615440"/>
          </a:xfrm>
          <a:prstGeom prst="roundRect">
            <a:avLst>
              <a:gd name="adj" fmla="val 5240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IL"/>
          </a:p>
        </p:txBody>
      </p:sp>
      <p:sp>
        <p:nvSpPr>
          <p:cNvPr id="5" name="Text 2"/>
          <p:cNvSpPr/>
          <p:nvPr/>
        </p:nvSpPr>
        <p:spPr>
          <a:xfrm>
            <a:off x="6416040" y="1803202"/>
            <a:ext cx="2644973" cy="330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Camera Capture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6416040" y="2254687"/>
            <a:ext cx="3317319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Frame acquisition &amp; timing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6416040" y="2647593"/>
            <a:ext cx="3317319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Image preprocessing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10159127" y="1578888"/>
            <a:ext cx="3765947" cy="1615440"/>
          </a:xfrm>
          <a:prstGeom prst="roundRect">
            <a:avLst>
              <a:gd name="adj" fmla="val 5240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IL"/>
          </a:p>
        </p:txBody>
      </p:sp>
      <p:sp>
        <p:nvSpPr>
          <p:cNvPr id="9" name="Text 6"/>
          <p:cNvSpPr/>
          <p:nvPr/>
        </p:nvSpPr>
        <p:spPr>
          <a:xfrm>
            <a:off x="10383441" y="1803202"/>
            <a:ext cx="2644973" cy="330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AI Analysis Engine</a:t>
            </a:r>
            <a:endParaRPr lang="en-US" sz="2050" dirty="0"/>
          </a:p>
        </p:txBody>
      </p:sp>
      <p:sp>
        <p:nvSpPr>
          <p:cNvPr id="10" name="Text 7"/>
          <p:cNvSpPr/>
          <p:nvPr/>
        </p:nvSpPr>
        <p:spPr>
          <a:xfrm>
            <a:off x="10383441" y="2254687"/>
            <a:ext cx="3317319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YOLO-based object detection</a:t>
            </a:r>
            <a:endParaRPr lang="en-US" sz="1550" dirty="0"/>
          </a:p>
        </p:txBody>
      </p:sp>
      <p:sp>
        <p:nvSpPr>
          <p:cNvPr id="11" name="Text 8"/>
          <p:cNvSpPr/>
          <p:nvPr/>
        </p:nvSpPr>
        <p:spPr>
          <a:xfrm>
            <a:off x="10383441" y="2647593"/>
            <a:ext cx="3317319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Confidence filtering</a:t>
            </a:r>
            <a:endParaRPr lang="en-US" sz="1550" dirty="0"/>
          </a:p>
        </p:txBody>
      </p:sp>
      <p:sp>
        <p:nvSpPr>
          <p:cNvPr id="12" name="Shape 9"/>
          <p:cNvSpPr/>
          <p:nvPr/>
        </p:nvSpPr>
        <p:spPr>
          <a:xfrm>
            <a:off x="6191726" y="3395782"/>
            <a:ext cx="3765947" cy="2008346"/>
          </a:xfrm>
          <a:prstGeom prst="roundRect">
            <a:avLst>
              <a:gd name="adj" fmla="val 4214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IL"/>
          </a:p>
        </p:txBody>
      </p:sp>
      <p:sp>
        <p:nvSpPr>
          <p:cNvPr id="13" name="Text 10"/>
          <p:cNvSpPr/>
          <p:nvPr/>
        </p:nvSpPr>
        <p:spPr>
          <a:xfrm>
            <a:off x="6416040" y="3620095"/>
            <a:ext cx="2644973" cy="330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Storage Service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6416040" y="4071580"/>
            <a:ext cx="3317319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Frame log for ML management</a:t>
            </a:r>
            <a:endParaRPr lang="en-US" sz="1550" dirty="0"/>
          </a:p>
        </p:txBody>
      </p:sp>
      <p:sp>
        <p:nvSpPr>
          <p:cNvPr id="15" name="Text 12"/>
          <p:cNvSpPr/>
          <p:nvPr/>
        </p:nvSpPr>
        <p:spPr>
          <a:xfrm>
            <a:off x="6416040" y="4464487"/>
            <a:ext cx="3317319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System logging</a:t>
            </a:r>
            <a:endParaRPr lang="en-US" sz="1550" dirty="0"/>
          </a:p>
        </p:txBody>
      </p:sp>
      <p:sp>
        <p:nvSpPr>
          <p:cNvPr id="16" name="Shape 13"/>
          <p:cNvSpPr/>
          <p:nvPr/>
        </p:nvSpPr>
        <p:spPr>
          <a:xfrm>
            <a:off x="10159127" y="3395782"/>
            <a:ext cx="3765947" cy="2008346"/>
          </a:xfrm>
          <a:prstGeom prst="roundRect">
            <a:avLst>
              <a:gd name="adj" fmla="val 4214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IL"/>
          </a:p>
        </p:txBody>
      </p:sp>
      <p:sp>
        <p:nvSpPr>
          <p:cNvPr id="17" name="Text 14"/>
          <p:cNvSpPr/>
          <p:nvPr/>
        </p:nvSpPr>
        <p:spPr>
          <a:xfrm>
            <a:off x="10383441" y="3620095"/>
            <a:ext cx="2644973" cy="330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Web Dashboard</a:t>
            </a:r>
            <a:endParaRPr lang="en-US" sz="2050" dirty="0"/>
          </a:p>
        </p:txBody>
      </p:sp>
      <p:sp>
        <p:nvSpPr>
          <p:cNvPr id="18" name="Text 15"/>
          <p:cNvSpPr/>
          <p:nvPr/>
        </p:nvSpPr>
        <p:spPr>
          <a:xfrm>
            <a:off x="10383441" y="4071580"/>
            <a:ext cx="3317319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Live video feed with overlays</a:t>
            </a:r>
            <a:endParaRPr lang="en-US" sz="1550" dirty="0"/>
          </a:p>
        </p:txBody>
      </p:sp>
      <p:sp>
        <p:nvSpPr>
          <p:cNvPr id="19" name="Text 16"/>
          <p:cNvSpPr/>
          <p:nvPr/>
        </p:nvSpPr>
        <p:spPr>
          <a:xfrm>
            <a:off x="10383441" y="4464487"/>
            <a:ext cx="3317319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Historical defect logs</a:t>
            </a:r>
            <a:endParaRPr lang="en-US" sz="1550" dirty="0"/>
          </a:p>
        </p:txBody>
      </p:sp>
      <p:sp>
        <p:nvSpPr>
          <p:cNvPr id="20" name="Text 17"/>
          <p:cNvSpPr/>
          <p:nvPr/>
        </p:nvSpPr>
        <p:spPr>
          <a:xfrm>
            <a:off x="10383441" y="4857393"/>
            <a:ext cx="3317319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System logging &amp; config</a:t>
            </a:r>
            <a:endParaRPr lang="en-US" sz="1550" dirty="0"/>
          </a:p>
        </p:txBody>
      </p:sp>
      <p:sp>
        <p:nvSpPr>
          <p:cNvPr id="21" name="Shape 18"/>
          <p:cNvSpPr/>
          <p:nvPr/>
        </p:nvSpPr>
        <p:spPr>
          <a:xfrm>
            <a:off x="6191726" y="5605582"/>
            <a:ext cx="7733348" cy="2008346"/>
          </a:xfrm>
          <a:prstGeom prst="roundRect">
            <a:avLst>
              <a:gd name="adj" fmla="val 4214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IL"/>
          </a:p>
        </p:txBody>
      </p:sp>
      <p:sp>
        <p:nvSpPr>
          <p:cNvPr id="22" name="Text 19"/>
          <p:cNvSpPr/>
          <p:nvPr/>
        </p:nvSpPr>
        <p:spPr>
          <a:xfrm>
            <a:off x="6416040" y="5829895"/>
            <a:ext cx="2644973" cy="330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Alert System</a:t>
            </a:r>
            <a:endParaRPr lang="en-US" sz="2050" dirty="0"/>
          </a:p>
        </p:txBody>
      </p:sp>
      <p:sp>
        <p:nvSpPr>
          <p:cNvPr id="23" name="Text 20"/>
          <p:cNvSpPr/>
          <p:nvPr/>
        </p:nvSpPr>
        <p:spPr>
          <a:xfrm>
            <a:off x="6416040" y="6281380"/>
            <a:ext cx="7284720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Real-time notifications</a:t>
            </a:r>
            <a:endParaRPr lang="en-US" sz="1550" dirty="0"/>
          </a:p>
        </p:txBody>
      </p:sp>
      <p:sp>
        <p:nvSpPr>
          <p:cNvPr id="24" name="Text 21"/>
          <p:cNvSpPr/>
          <p:nvPr/>
        </p:nvSpPr>
        <p:spPr>
          <a:xfrm>
            <a:off x="6416040" y="6674287"/>
            <a:ext cx="7284720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Severity classification</a:t>
            </a:r>
            <a:endParaRPr lang="en-US" sz="1550" dirty="0"/>
          </a:p>
        </p:txBody>
      </p:sp>
      <p:sp>
        <p:nvSpPr>
          <p:cNvPr id="25" name="Text 22"/>
          <p:cNvSpPr/>
          <p:nvPr/>
        </p:nvSpPr>
        <p:spPr>
          <a:xfrm>
            <a:off x="6416040" y="7067193"/>
            <a:ext cx="7284720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External integration hooks</a:t>
            </a:r>
            <a:endParaRPr lang="en-US" sz="15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15340"/>
            <a:ext cx="7556421" cy="11908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The Challenge of 3D Printing Failures</a:t>
            </a:r>
            <a:endParaRPr lang="en-US" sz="3750" dirty="0"/>
          </a:p>
        </p:txBody>
      </p:sp>
      <p:sp>
        <p:nvSpPr>
          <p:cNvPr id="4" name="Text 1"/>
          <p:cNvSpPr/>
          <p:nvPr/>
        </p:nvSpPr>
        <p:spPr>
          <a:xfrm>
            <a:off x="793790" y="2346365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Additive manufacturing, especially FDM, offers cost-effective production but is highly prone to failures like spaghetti defects, stringing, and poor bed adhesion. These issues lead to material waste, increased production time, and reduced quality.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4053126"/>
            <a:ext cx="7556421" cy="1748552"/>
          </a:xfrm>
          <a:prstGeom prst="roundRect">
            <a:avLst>
              <a:gd name="adj" fmla="val 8367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IL"/>
          </a:p>
        </p:txBody>
      </p:sp>
      <p:sp>
        <p:nvSpPr>
          <p:cNvPr id="6" name="Shape 3"/>
          <p:cNvSpPr/>
          <p:nvPr/>
        </p:nvSpPr>
        <p:spPr>
          <a:xfrm>
            <a:off x="763310" y="4053126"/>
            <a:ext cx="121920" cy="1748552"/>
          </a:xfrm>
          <a:prstGeom prst="roundRect">
            <a:avLst>
              <a:gd name="adj" fmla="val 78139"/>
            </a:avLst>
          </a:prstGeom>
          <a:solidFill>
            <a:srgbClr val="007EBD"/>
          </a:solidFill>
          <a:ln/>
        </p:spPr>
        <p:txBody>
          <a:bodyPr/>
          <a:lstStyle/>
          <a:p>
            <a:endParaRPr lang="en-IL"/>
          </a:p>
        </p:txBody>
      </p:sp>
      <p:sp>
        <p:nvSpPr>
          <p:cNvPr id="7" name="Text 4"/>
          <p:cNvSpPr/>
          <p:nvPr/>
        </p:nvSpPr>
        <p:spPr>
          <a:xfrm>
            <a:off x="1142524" y="4310420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Common Defects</a:t>
            </a:r>
            <a:endParaRPr lang="en-US" sz="2300" dirty="0"/>
          </a:p>
        </p:txBody>
      </p:sp>
      <p:sp>
        <p:nvSpPr>
          <p:cNvPr id="8" name="Text 5"/>
          <p:cNvSpPr/>
          <p:nvPr/>
        </p:nvSpPr>
        <p:spPr>
          <a:xfrm>
            <a:off x="1142524" y="4818578"/>
            <a:ext cx="69503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Spaghetti defects, stringing, poor bed adhesion, under-extrusion, print interruptions.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793790" y="6028492"/>
            <a:ext cx="7556421" cy="1385649"/>
          </a:xfrm>
          <a:prstGeom prst="roundRect">
            <a:avLst>
              <a:gd name="adj" fmla="val 10559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IL"/>
          </a:p>
        </p:txBody>
      </p:sp>
      <p:sp>
        <p:nvSpPr>
          <p:cNvPr id="10" name="Shape 7"/>
          <p:cNvSpPr/>
          <p:nvPr/>
        </p:nvSpPr>
        <p:spPr>
          <a:xfrm>
            <a:off x="763310" y="6028492"/>
            <a:ext cx="121920" cy="1385649"/>
          </a:xfrm>
          <a:prstGeom prst="roundRect">
            <a:avLst>
              <a:gd name="adj" fmla="val 78139"/>
            </a:avLst>
          </a:prstGeom>
          <a:solidFill>
            <a:srgbClr val="007EBD"/>
          </a:solidFill>
          <a:ln/>
        </p:spPr>
        <p:txBody>
          <a:bodyPr/>
          <a:lstStyle/>
          <a:p>
            <a:endParaRPr lang="en-IL"/>
          </a:p>
        </p:txBody>
      </p:sp>
      <p:sp>
        <p:nvSpPr>
          <p:cNvPr id="11" name="Text 8"/>
          <p:cNvSpPr/>
          <p:nvPr/>
        </p:nvSpPr>
        <p:spPr>
          <a:xfrm>
            <a:off x="1142524" y="6285786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Impact</a:t>
            </a:r>
            <a:endParaRPr lang="en-US" sz="2300" dirty="0"/>
          </a:p>
        </p:txBody>
      </p:sp>
      <p:sp>
        <p:nvSpPr>
          <p:cNvPr id="12" name="Text 9"/>
          <p:cNvSpPr/>
          <p:nvPr/>
        </p:nvSpPr>
        <p:spPr>
          <a:xfrm>
            <a:off x="1142524" y="6793944"/>
            <a:ext cx="69503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Material waste, increased production time, reduced print quality.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24351" y="413385"/>
            <a:ext cx="6993850" cy="4914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0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Evolution of AI-Based Defect Detection</a:t>
            </a:r>
            <a:endParaRPr lang="en-US" sz="30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351" y="1129546"/>
            <a:ext cx="749141" cy="111442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423273" y="1279327"/>
            <a:ext cx="2482334" cy="2458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Early Vision-Based Systems</a:t>
            </a:r>
            <a:endParaRPr lang="en-US" sz="1500" dirty="0"/>
          </a:p>
        </p:txBody>
      </p:sp>
      <p:sp>
        <p:nvSpPr>
          <p:cNvPr id="6" name="Text 2"/>
          <p:cNvSpPr/>
          <p:nvPr/>
        </p:nvSpPr>
        <p:spPr>
          <a:xfrm>
            <a:off x="1423273" y="1615083"/>
            <a:ext cx="7196376" cy="4791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Initial research by Yean et al. (2024) used image processing and ML on Raspberry Pi for basic defect detection (spaghetti, stringing), but struggled with dynamic conditions and lighting.</a:t>
            </a:r>
            <a:endParaRPr lang="en-US" sz="11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4351" y="2243971"/>
            <a:ext cx="749141" cy="111442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423273" y="2393752"/>
            <a:ext cx="2686407" cy="2458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Deep Learning Advancements</a:t>
            </a:r>
            <a:endParaRPr lang="en-US" sz="1500" dirty="0"/>
          </a:p>
        </p:txBody>
      </p:sp>
      <p:sp>
        <p:nvSpPr>
          <p:cNvPr id="9" name="Text 4"/>
          <p:cNvSpPr/>
          <p:nvPr/>
        </p:nvSpPr>
        <p:spPr>
          <a:xfrm>
            <a:off x="1423273" y="2729508"/>
            <a:ext cx="7196376" cy="4791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Pawde et al. (2024) introduced deep learning (e.g., YOLO) for enhanced real-time defect identification, significantly improving accuracy and speed over traditional methods.</a:t>
            </a:r>
            <a:endParaRPr lang="en-US" sz="11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4351" y="3358396"/>
            <a:ext cx="749141" cy="111442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423273" y="3508177"/>
            <a:ext cx="2247067" cy="2458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Low-Contrast Challenges</a:t>
            </a:r>
            <a:endParaRPr lang="en-US" sz="1500" dirty="0"/>
          </a:p>
        </p:txBody>
      </p:sp>
      <p:sp>
        <p:nvSpPr>
          <p:cNvPr id="12" name="Text 6"/>
          <p:cNvSpPr/>
          <p:nvPr/>
        </p:nvSpPr>
        <p:spPr>
          <a:xfrm>
            <a:off x="1423273" y="3843933"/>
            <a:ext cx="7196376" cy="4791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Leenheer (2025) highlighted the limitations of vision-based systems in scenarios with low visual contrast or subtle defect features, necessitating new approaches.</a:t>
            </a:r>
            <a:endParaRPr lang="en-US" sz="11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4351" y="4472821"/>
            <a:ext cx="749141" cy="111442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423273" y="4622602"/>
            <a:ext cx="2718435" cy="2458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Future Hardware &amp; Paradigms</a:t>
            </a:r>
            <a:endParaRPr lang="en-US" sz="1500" dirty="0"/>
          </a:p>
        </p:txBody>
      </p:sp>
      <p:sp>
        <p:nvSpPr>
          <p:cNvPr id="15" name="Text 8"/>
          <p:cNvSpPr/>
          <p:nvPr/>
        </p:nvSpPr>
        <p:spPr>
          <a:xfrm>
            <a:off x="1423273" y="4958358"/>
            <a:ext cx="7196376" cy="4791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Future directions include hardware solutions like LiDAR for 3D data capture and exploring alternative ML paradigms beyond supervised learning to overcome current sensor limitations.</a:t>
            </a:r>
            <a:endParaRPr lang="en-US" sz="1150" dirty="0"/>
          </a:p>
        </p:txBody>
      </p:sp>
      <p:pic>
        <p:nvPicPr>
          <p:cNvPr id="16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4351" y="5587246"/>
            <a:ext cx="749141" cy="1114425"/>
          </a:xfrm>
          <a:prstGeom prst="rect">
            <a:avLst/>
          </a:prstGeom>
        </p:spPr>
      </p:pic>
      <p:sp>
        <p:nvSpPr>
          <p:cNvPr id="17" name="Text 9"/>
          <p:cNvSpPr/>
          <p:nvPr/>
        </p:nvSpPr>
        <p:spPr>
          <a:xfrm>
            <a:off x="1423273" y="5737027"/>
            <a:ext cx="2173129" cy="2458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System-Level Reliability</a:t>
            </a:r>
            <a:endParaRPr lang="en-US" sz="1500" dirty="0"/>
          </a:p>
        </p:txBody>
      </p:sp>
      <p:sp>
        <p:nvSpPr>
          <p:cNvPr id="18" name="Text 10"/>
          <p:cNvSpPr/>
          <p:nvPr/>
        </p:nvSpPr>
        <p:spPr>
          <a:xfrm>
            <a:off x="1423273" y="6072783"/>
            <a:ext cx="7196376" cy="4791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Ackerman et al. (2022) emphasized the critical need for robust, explainable, and integrated AI systems for industrial deployment, focusing on overall process reliability.</a:t>
            </a:r>
            <a:endParaRPr lang="en-US" sz="1150" dirty="0"/>
          </a:p>
        </p:txBody>
      </p:sp>
      <p:pic>
        <p:nvPicPr>
          <p:cNvPr id="19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4351" y="6701671"/>
            <a:ext cx="749141" cy="1114425"/>
          </a:xfrm>
          <a:prstGeom prst="rect">
            <a:avLst/>
          </a:prstGeom>
        </p:spPr>
      </p:pic>
      <p:sp>
        <p:nvSpPr>
          <p:cNvPr id="20" name="Text 11"/>
          <p:cNvSpPr/>
          <p:nvPr/>
        </p:nvSpPr>
        <p:spPr>
          <a:xfrm>
            <a:off x="1423273" y="6851452"/>
            <a:ext cx="2753201" cy="2458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Closed-Loop Adaptive Systems</a:t>
            </a:r>
            <a:endParaRPr lang="en-US" sz="1500" dirty="0"/>
          </a:p>
        </p:txBody>
      </p:sp>
      <p:sp>
        <p:nvSpPr>
          <p:cNvPr id="21" name="Text 12"/>
          <p:cNvSpPr/>
          <p:nvPr/>
        </p:nvSpPr>
        <p:spPr>
          <a:xfrm>
            <a:off x="1423273" y="7187208"/>
            <a:ext cx="7196376" cy="4791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Sani et al. (2024) proposed a shift towards closed-loop AI systems that not only detect but also adapt and correct manufacturing processes in real-time, preventing future defects.</a:t>
            </a:r>
            <a:endParaRPr lang="en-US" sz="11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900488"/>
            <a:ext cx="7129939" cy="595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Limitations of Current Solutions</a:t>
            </a:r>
            <a:endParaRPr lang="en-US" sz="3750" dirty="0"/>
          </a:p>
        </p:txBody>
      </p:sp>
      <p:sp>
        <p:nvSpPr>
          <p:cNvPr id="4" name="Text 1"/>
          <p:cNvSpPr/>
          <p:nvPr/>
        </p:nvSpPr>
        <p:spPr>
          <a:xfrm>
            <a:off x="793790" y="483608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Despite academic progress, commercial solutions face significant limitations in practical settings.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68094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Cloud-Based (Obico)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793790" y="627983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High accuracy, but requires internet.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672203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Latency and privacy concerns.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599521" y="5680948"/>
            <a:ext cx="466867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Hardware-Integrated (Bambu Lab)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7599521" y="627983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Seamless experience, but proprietary.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599521" y="672203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High cost, limited accessibility.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662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85773" y="549473"/>
            <a:ext cx="5459968" cy="5245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The Need for a New Solution</a:t>
            </a:r>
            <a:endParaRPr lang="en-US" sz="3300" dirty="0"/>
          </a:p>
        </p:txBody>
      </p:sp>
      <p:sp>
        <p:nvSpPr>
          <p:cNvPr id="4" name="Text 1"/>
          <p:cNvSpPr/>
          <p:nvPr/>
        </p:nvSpPr>
        <p:spPr>
          <a:xfrm>
            <a:off x="6185773" y="1373743"/>
            <a:ext cx="7745254" cy="6391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clear gap exists for a lightweight, privacy-preserving, and cost-effective AI monitoring system.</a:t>
            </a:r>
            <a:endParaRPr lang="en-US" sz="1550" dirty="0"/>
          </a:p>
        </p:txBody>
      </p:sp>
      <p:sp>
        <p:nvSpPr>
          <p:cNvPr id="5" name="Shape 2"/>
          <p:cNvSpPr/>
          <p:nvPr/>
        </p:nvSpPr>
        <p:spPr>
          <a:xfrm>
            <a:off x="6185773" y="2237661"/>
            <a:ext cx="7745254" cy="1212532"/>
          </a:xfrm>
          <a:prstGeom prst="roundRect">
            <a:avLst>
              <a:gd name="adj" fmla="val 6922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IL"/>
          </a:p>
        </p:txBody>
      </p:sp>
      <p:sp>
        <p:nvSpPr>
          <p:cNvPr id="6" name="Shape 3"/>
          <p:cNvSpPr/>
          <p:nvPr/>
        </p:nvSpPr>
        <p:spPr>
          <a:xfrm>
            <a:off x="6208633" y="2260521"/>
            <a:ext cx="799267" cy="1166813"/>
          </a:xfrm>
          <a:prstGeom prst="roundRect">
            <a:avLst>
              <a:gd name="adj" fmla="val 7069"/>
            </a:avLst>
          </a:prstGeom>
          <a:solidFill>
            <a:srgbClr val="CCEEFF"/>
          </a:solidFill>
          <a:ln/>
        </p:spPr>
        <p:txBody>
          <a:bodyPr/>
          <a:lstStyle/>
          <a:p>
            <a:endParaRPr lang="en-IL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454616" y="2694027"/>
            <a:ext cx="299680" cy="29968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207687" y="2460308"/>
            <a:ext cx="2622947" cy="327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Edge Hardware</a:t>
            </a:r>
            <a:endParaRPr lang="en-US" sz="2050" dirty="0"/>
          </a:p>
        </p:txBody>
      </p:sp>
      <p:sp>
        <p:nvSpPr>
          <p:cNvPr id="9" name="Text 5"/>
          <p:cNvSpPr/>
          <p:nvPr/>
        </p:nvSpPr>
        <p:spPr>
          <a:xfrm>
            <a:off x="7207687" y="2907983"/>
            <a:ext cx="6500693" cy="319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Operates entirely on local devices.</a:t>
            </a:r>
            <a:endParaRPr lang="en-US" sz="1550" dirty="0"/>
          </a:p>
        </p:txBody>
      </p:sp>
      <p:sp>
        <p:nvSpPr>
          <p:cNvPr id="10" name="Shape 6"/>
          <p:cNvSpPr/>
          <p:nvPr/>
        </p:nvSpPr>
        <p:spPr>
          <a:xfrm>
            <a:off x="6185773" y="3649980"/>
            <a:ext cx="7745254" cy="1212532"/>
          </a:xfrm>
          <a:prstGeom prst="roundRect">
            <a:avLst>
              <a:gd name="adj" fmla="val 6922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IL"/>
          </a:p>
        </p:txBody>
      </p:sp>
      <p:sp>
        <p:nvSpPr>
          <p:cNvPr id="11" name="Shape 7"/>
          <p:cNvSpPr/>
          <p:nvPr/>
        </p:nvSpPr>
        <p:spPr>
          <a:xfrm>
            <a:off x="6208633" y="3672840"/>
            <a:ext cx="799267" cy="1166813"/>
          </a:xfrm>
          <a:prstGeom prst="roundRect">
            <a:avLst>
              <a:gd name="adj" fmla="val 7069"/>
            </a:avLst>
          </a:prstGeom>
          <a:solidFill>
            <a:srgbClr val="CCEEFF"/>
          </a:solidFill>
          <a:ln/>
        </p:spPr>
        <p:txBody>
          <a:bodyPr/>
          <a:lstStyle/>
          <a:p>
            <a:endParaRPr lang="en-IL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454616" y="4106347"/>
            <a:ext cx="299680" cy="299680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7207687" y="3872627"/>
            <a:ext cx="2622947" cy="327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Privacy-Preserving</a:t>
            </a:r>
            <a:endParaRPr lang="en-US" sz="2050" dirty="0"/>
          </a:p>
        </p:txBody>
      </p:sp>
      <p:sp>
        <p:nvSpPr>
          <p:cNvPr id="14" name="Text 9"/>
          <p:cNvSpPr/>
          <p:nvPr/>
        </p:nvSpPr>
        <p:spPr>
          <a:xfrm>
            <a:off x="7207687" y="4320302"/>
            <a:ext cx="6500693" cy="319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 reliance on continuous internet.</a:t>
            </a:r>
            <a:endParaRPr lang="en-US" sz="1550" dirty="0"/>
          </a:p>
        </p:txBody>
      </p:sp>
      <p:sp>
        <p:nvSpPr>
          <p:cNvPr id="15" name="Shape 10"/>
          <p:cNvSpPr/>
          <p:nvPr/>
        </p:nvSpPr>
        <p:spPr>
          <a:xfrm>
            <a:off x="6185773" y="5062299"/>
            <a:ext cx="7745254" cy="1212532"/>
          </a:xfrm>
          <a:prstGeom prst="roundRect">
            <a:avLst>
              <a:gd name="adj" fmla="val 6922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IL"/>
          </a:p>
        </p:txBody>
      </p:sp>
      <p:sp>
        <p:nvSpPr>
          <p:cNvPr id="16" name="Shape 11"/>
          <p:cNvSpPr/>
          <p:nvPr/>
        </p:nvSpPr>
        <p:spPr>
          <a:xfrm>
            <a:off x="6208633" y="5085159"/>
            <a:ext cx="799267" cy="1166813"/>
          </a:xfrm>
          <a:prstGeom prst="roundRect">
            <a:avLst>
              <a:gd name="adj" fmla="val 7069"/>
            </a:avLst>
          </a:prstGeom>
          <a:solidFill>
            <a:srgbClr val="CCEEFF"/>
          </a:solidFill>
          <a:ln/>
        </p:spPr>
        <p:txBody>
          <a:bodyPr/>
          <a:lstStyle/>
          <a:p>
            <a:endParaRPr lang="en-IL"/>
          </a:p>
        </p:txBody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454616" y="5518666"/>
            <a:ext cx="299680" cy="299680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7207687" y="5284946"/>
            <a:ext cx="2622947" cy="327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Cost-Effective</a:t>
            </a:r>
            <a:endParaRPr lang="en-US" sz="2050" dirty="0"/>
          </a:p>
        </p:txBody>
      </p:sp>
      <p:sp>
        <p:nvSpPr>
          <p:cNvPr id="19" name="Text 13"/>
          <p:cNvSpPr/>
          <p:nvPr/>
        </p:nvSpPr>
        <p:spPr>
          <a:xfrm>
            <a:off x="7207687" y="5732621"/>
            <a:ext cx="6500693" cy="319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Accessible for existing FDM printers.</a:t>
            </a:r>
            <a:endParaRPr lang="en-US" sz="1550" dirty="0"/>
          </a:p>
        </p:txBody>
      </p:sp>
      <p:sp>
        <p:nvSpPr>
          <p:cNvPr id="20" name="Shape 14"/>
          <p:cNvSpPr/>
          <p:nvPr/>
        </p:nvSpPr>
        <p:spPr>
          <a:xfrm>
            <a:off x="6185773" y="6474619"/>
            <a:ext cx="7745254" cy="1212532"/>
          </a:xfrm>
          <a:prstGeom prst="roundRect">
            <a:avLst>
              <a:gd name="adj" fmla="val 6922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IL"/>
          </a:p>
        </p:txBody>
      </p:sp>
      <p:sp>
        <p:nvSpPr>
          <p:cNvPr id="21" name="Shape 15"/>
          <p:cNvSpPr/>
          <p:nvPr/>
        </p:nvSpPr>
        <p:spPr>
          <a:xfrm>
            <a:off x="6208633" y="6497479"/>
            <a:ext cx="799267" cy="1166813"/>
          </a:xfrm>
          <a:prstGeom prst="roundRect">
            <a:avLst>
              <a:gd name="adj" fmla="val 7069"/>
            </a:avLst>
          </a:prstGeom>
          <a:solidFill>
            <a:srgbClr val="CCEEFF"/>
          </a:solidFill>
          <a:ln/>
        </p:spPr>
        <p:txBody>
          <a:bodyPr/>
          <a:lstStyle/>
          <a:p>
            <a:endParaRPr lang="en-IL"/>
          </a:p>
        </p:txBody>
      </p:sp>
      <p:pic>
        <p:nvPicPr>
          <p:cNvPr id="22" name="Image 4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454616" y="6930985"/>
            <a:ext cx="299680" cy="299680"/>
          </a:xfrm>
          <a:prstGeom prst="rect">
            <a:avLst/>
          </a:prstGeom>
        </p:spPr>
      </p:pic>
      <p:sp>
        <p:nvSpPr>
          <p:cNvPr id="23" name="Text 16"/>
          <p:cNvSpPr/>
          <p:nvPr/>
        </p:nvSpPr>
        <p:spPr>
          <a:xfrm>
            <a:off x="7207687" y="6697266"/>
            <a:ext cx="2622947" cy="327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Intuitive Dashboard</a:t>
            </a:r>
            <a:endParaRPr lang="en-US" sz="2050" dirty="0"/>
          </a:p>
        </p:txBody>
      </p:sp>
      <p:sp>
        <p:nvSpPr>
          <p:cNvPr id="24" name="Text 17"/>
          <p:cNvSpPr/>
          <p:nvPr/>
        </p:nvSpPr>
        <p:spPr>
          <a:xfrm>
            <a:off x="7207687" y="7144941"/>
            <a:ext cx="6500693" cy="319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Real-time quality monitoring.</a:t>
            </a:r>
            <a:endParaRPr lang="en-US" sz="15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37291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4369" y="2896076"/>
            <a:ext cx="4983242" cy="6228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n-US" sz="39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Primary Use Cases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64369" y="3803571"/>
            <a:ext cx="13301663" cy="6072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system supports the complete lifecycle of 3D print monitoring, from initiating a print to reviewing historical performance and proactively addressing defects.</a:t>
            </a:r>
            <a:endParaRPr lang="en-US" sz="14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369" y="4624268"/>
            <a:ext cx="4433888" cy="75926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854154" y="5573316"/>
            <a:ext cx="2569845" cy="311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Start Print Monitoring</a:t>
            </a:r>
            <a:endParaRPr lang="en-US" sz="1950" dirty="0"/>
          </a:p>
        </p:txBody>
      </p:sp>
      <p:sp>
        <p:nvSpPr>
          <p:cNvPr id="7" name="Text 3"/>
          <p:cNvSpPr/>
          <p:nvPr/>
        </p:nvSpPr>
        <p:spPr>
          <a:xfrm>
            <a:off x="854154" y="5998607"/>
            <a:ext cx="4054316" cy="15180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 opens dashboard, uploads model, clicks "Start Session". System verifies camera and inference readiness, then begins capturing, detecting, and displaying a live feed.</a:t>
            </a:r>
            <a:endParaRPr lang="en-US" sz="14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98256" y="4624268"/>
            <a:ext cx="4433888" cy="75926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288042" y="5573316"/>
            <a:ext cx="3306128" cy="311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Detect Failure and Alert User</a:t>
            </a:r>
            <a:endParaRPr lang="en-US" sz="1950" dirty="0"/>
          </a:p>
        </p:txBody>
      </p:sp>
      <p:sp>
        <p:nvSpPr>
          <p:cNvPr id="10" name="Text 5"/>
          <p:cNvSpPr/>
          <p:nvPr/>
        </p:nvSpPr>
        <p:spPr>
          <a:xfrm>
            <a:off x="5288042" y="5998607"/>
            <a:ext cx="4054316" cy="15180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System captures a frame, AI detects a defect above threshold, creates an alert event, saves a snapshot, displays an alert banner on the dashboard, and can send external notifications.</a:t>
            </a:r>
            <a:endParaRPr lang="en-US" sz="14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32144" y="4624268"/>
            <a:ext cx="4433888" cy="759262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721929" y="5573316"/>
            <a:ext cx="3162657" cy="311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Review Past Session Results</a:t>
            </a:r>
            <a:endParaRPr lang="en-US" sz="1950" dirty="0"/>
          </a:p>
        </p:txBody>
      </p:sp>
      <p:sp>
        <p:nvSpPr>
          <p:cNvPr id="13" name="Text 7"/>
          <p:cNvSpPr/>
          <p:nvPr/>
        </p:nvSpPr>
        <p:spPr>
          <a:xfrm>
            <a:off x="9721929" y="5998607"/>
            <a:ext cx="4054316" cy="12144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 opens the History section, selects a past session, and the system displays a detailed timeline, associated alerts, captured snapshots, and overall summary metrics.</a:t>
            </a:r>
            <a:endParaRPr lang="en-US" sz="14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2575" y="645557"/>
            <a:ext cx="4231481" cy="4519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8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Functional Requirements</a:t>
            </a:r>
            <a:endParaRPr lang="en-US" sz="2800" dirty="0"/>
          </a:p>
        </p:txBody>
      </p:sp>
      <p:sp>
        <p:nvSpPr>
          <p:cNvPr id="3" name="Shape 1"/>
          <p:cNvSpPr/>
          <p:nvPr/>
        </p:nvSpPr>
        <p:spPr>
          <a:xfrm>
            <a:off x="602575" y="1291114"/>
            <a:ext cx="6502598" cy="1395413"/>
          </a:xfrm>
          <a:prstGeom prst="roundRect">
            <a:avLst>
              <a:gd name="adj" fmla="val 5182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4285F4"/>
            </a:solidFill>
            <a:prstDash val="solid"/>
          </a:ln>
        </p:spPr>
        <p:txBody>
          <a:bodyPr/>
          <a:lstStyle/>
          <a:p>
            <a:endParaRPr lang="en-IL"/>
          </a:p>
        </p:txBody>
      </p:sp>
      <p:sp>
        <p:nvSpPr>
          <p:cNvPr id="4" name="Shape 2"/>
          <p:cNvSpPr/>
          <p:nvPr/>
        </p:nvSpPr>
        <p:spPr>
          <a:xfrm>
            <a:off x="625435" y="1313974"/>
            <a:ext cx="688658" cy="1349692"/>
          </a:xfrm>
          <a:prstGeom prst="roundRect">
            <a:avLst>
              <a:gd name="adj" fmla="val 6517"/>
            </a:avLst>
          </a:prstGeom>
          <a:solidFill>
            <a:srgbClr val="4285F4"/>
          </a:solidFill>
          <a:ln/>
        </p:spPr>
        <p:txBody>
          <a:bodyPr/>
          <a:lstStyle/>
          <a:p>
            <a:endParaRPr lang="en-IL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6771" y="1859637"/>
            <a:ext cx="258247" cy="25824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486257" y="1486138"/>
            <a:ext cx="2429828" cy="282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Target Defect Detection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486257" y="1940719"/>
            <a:ext cx="5423892" cy="5507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Identify specific defect types including weight detachment, layer shifts, and nozzle clogging.</a:t>
            </a:r>
            <a:endParaRPr lang="en-US" sz="1350" dirty="0"/>
          </a:p>
        </p:txBody>
      </p:sp>
      <p:sp>
        <p:nvSpPr>
          <p:cNvPr id="8" name="Shape 5"/>
          <p:cNvSpPr/>
          <p:nvPr/>
        </p:nvSpPr>
        <p:spPr>
          <a:xfrm>
            <a:off x="602575" y="2858691"/>
            <a:ext cx="6502598" cy="1395413"/>
          </a:xfrm>
          <a:prstGeom prst="roundRect">
            <a:avLst>
              <a:gd name="adj" fmla="val 5182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4285F4"/>
            </a:solidFill>
            <a:prstDash val="solid"/>
          </a:ln>
        </p:spPr>
        <p:txBody>
          <a:bodyPr/>
          <a:lstStyle/>
          <a:p>
            <a:endParaRPr lang="en-IL"/>
          </a:p>
        </p:txBody>
      </p:sp>
      <p:sp>
        <p:nvSpPr>
          <p:cNvPr id="9" name="Shape 6"/>
          <p:cNvSpPr/>
          <p:nvPr/>
        </p:nvSpPr>
        <p:spPr>
          <a:xfrm>
            <a:off x="625435" y="2881551"/>
            <a:ext cx="688658" cy="1349692"/>
          </a:xfrm>
          <a:prstGeom prst="roundRect">
            <a:avLst>
              <a:gd name="adj" fmla="val 6517"/>
            </a:avLst>
          </a:prstGeom>
          <a:solidFill>
            <a:srgbClr val="4285F4"/>
          </a:solidFill>
          <a:ln/>
        </p:spPr>
        <p:txBody>
          <a:bodyPr/>
          <a:lstStyle/>
          <a:p>
            <a:endParaRPr lang="en-IL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36771" y="3427214"/>
            <a:ext cx="258247" cy="258247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1486257" y="3053715"/>
            <a:ext cx="2259687" cy="282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Real-Time Alerts</a:t>
            </a:r>
            <a:endParaRPr lang="en-US" sz="1750" dirty="0"/>
          </a:p>
        </p:txBody>
      </p:sp>
      <p:sp>
        <p:nvSpPr>
          <p:cNvPr id="12" name="Text 8"/>
          <p:cNvSpPr/>
          <p:nvPr/>
        </p:nvSpPr>
        <p:spPr>
          <a:xfrm>
            <a:off x="1486257" y="3508296"/>
            <a:ext cx="5423892" cy="5507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Generate immediate notifications containing defect class, timestamp, and confidence score.</a:t>
            </a:r>
            <a:endParaRPr lang="en-US" sz="1350" dirty="0"/>
          </a:p>
        </p:txBody>
      </p:sp>
      <p:sp>
        <p:nvSpPr>
          <p:cNvPr id="13" name="Shape 9"/>
          <p:cNvSpPr/>
          <p:nvPr/>
        </p:nvSpPr>
        <p:spPr>
          <a:xfrm>
            <a:off x="602575" y="4426268"/>
            <a:ext cx="6502598" cy="1395413"/>
          </a:xfrm>
          <a:prstGeom prst="roundRect">
            <a:avLst>
              <a:gd name="adj" fmla="val 5182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4285F4"/>
            </a:solidFill>
            <a:prstDash val="solid"/>
          </a:ln>
        </p:spPr>
        <p:txBody>
          <a:bodyPr/>
          <a:lstStyle/>
          <a:p>
            <a:endParaRPr lang="en-IL"/>
          </a:p>
        </p:txBody>
      </p:sp>
      <p:sp>
        <p:nvSpPr>
          <p:cNvPr id="14" name="Shape 10"/>
          <p:cNvSpPr/>
          <p:nvPr/>
        </p:nvSpPr>
        <p:spPr>
          <a:xfrm>
            <a:off x="625435" y="4449128"/>
            <a:ext cx="688658" cy="1349692"/>
          </a:xfrm>
          <a:prstGeom prst="roundRect">
            <a:avLst>
              <a:gd name="adj" fmla="val 6517"/>
            </a:avLst>
          </a:prstGeom>
          <a:solidFill>
            <a:srgbClr val="4285F4"/>
          </a:solidFill>
          <a:ln/>
        </p:spPr>
        <p:txBody>
          <a:bodyPr/>
          <a:lstStyle/>
          <a:p>
            <a:endParaRPr lang="en-IL"/>
          </a:p>
        </p:txBody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36771" y="4994791"/>
            <a:ext cx="258247" cy="258247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1486257" y="4621292"/>
            <a:ext cx="2306955" cy="282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Interactive Dashboard</a:t>
            </a:r>
            <a:endParaRPr lang="en-US" sz="1750" dirty="0"/>
          </a:p>
        </p:txBody>
      </p:sp>
      <p:sp>
        <p:nvSpPr>
          <p:cNvPr id="17" name="Text 12"/>
          <p:cNvSpPr/>
          <p:nvPr/>
        </p:nvSpPr>
        <p:spPr>
          <a:xfrm>
            <a:off x="1486257" y="5075873"/>
            <a:ext cx="5423892" cy="5507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Provide a web interface for live monitoring with bounding box overlays.</a:t>
            </a:r>
            <a:endParaRPr lang="en-US" sz="1350" dirty="0"/>
          </a:p>
        </p:txBody>
      </p:sp>
      <p:sp>
        <p:nvSpPr>
          <p:cNvPr id="18" name="Shape 13"/>
          <p:cNvSpPr/>
          <p:nvPr/>
        </p:nvSpPr>
        <p:spPr>
          <a:xfrm>
            <a:off x="602575" y="5993844"/>
            <a:ext cx="6502598" cy="1395413"/>
          </a:xfrm>
          <a:prstGeom prst="roundRect">
            <a:avLst>
              <a:gd name="adj" fmla="val 5182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4285F4"/>
            </a:solidFill>
            <a:prstDash val="solid"/>
          </a:ln>
        </p:spPr>
        <p:txBody>
          <a:bodyPr/>
          <a:lstStyle/>
          <a:p>
            <a:endParaRPr lang="en-IL"/>
          </a:p>
        </p:txBody>
      </p:sp>
      <p:sp>
        <p:nvSpPr>
          <p:cNvPr id="19" name="Shape 14"/>
          <p:cNvSpPr/>
          <p:nvPr/>
        </p:nvSpPr>
        <p:spPr>
          <a:xfrm>
            <a:off x="625435" y="6016704"/>
            <a:ext cx="688658" cy="1349692"/>
          </a:xfrm>
          <a:prstGeom prst="roundRect">
            <a:avLst>
              <a:gd name="adj" fmla="val 6517"/>
            </a:avLst>
          </a:prstGeom>
          <a:solidFill>
            <a:srgbClr val="4285F4"/>
          </a:solidFill>
          <a:ln/>
        </p:spPr>
        <p:txBody>
          <a:bodyPr/>
          <a:lstStyle/>
          <a:p>
            <a:endParaRPr lang="en-IL"/>
          </a:p>
        </p:txBody>
      </p:sp>
      <p:pic>
        <p:nvPicPr>
          <p:cNvPr id="20" name="Image 3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36771" y="6562368"/>
            <a:ext cx="258247" cy="258247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1486257" y="6188869"/>
            <a:ext cx="2460427" cy="282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Safety Hooks (Optional)</a:t>
            </a:r>
            <a:endParaRPr lang="en-US" sz="1750" dirty="0"/>
          </a:p>
        </p:txBody>
      </p:sp>
      <p:sp>
        <p:nvSpPr>
          <p:cNvPr id="22" name="Text 16"/>
          <p:cNvSpPr/>
          <p:nvPr/>
        </p:nvSpPr>
        <p:spPr>
          <a:xfrm>
            <a:off x="1486257" y="6643449"/>
            <a:ext cx="5423892" cy="5507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Capability to trigger a relay pin via GPIO 23 when high-confidence defects occur.</a:t>
            </a:r>
            <a:endParaRPr lang="en-US" sz="1350" dirty="0"/>
          </a:p>
        </p:txBody>
      </p:sp>
      <p:sp>
        <p:nvSpPr>
          <p:cNvPr id="23" name="Text 17"/>
          <p:cNvSpPr/>
          <p:nvPr/>
        </p:nvSpPr>
        <p:spPr>
          <a:xfrm>
            <a:off x="7532846" y="645557"/>
            <a:ext cx="5061823" cy="4519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8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Non-Functional Requirements</a:t>
            </a:r>
            <a:endParaRPr lang="en-US" sz="2800" dirty="0"/>
          </a:p>
        </p:txBody>
      </p:sp>
      <p:sp>
        <p:nvSpPr>
          <p:cNvPr id="24" name="Shape 18"/>
          <p:cNvSpPr/>
          <p:nvPr/>
        </p:nvSpPr>
        <p:spPr>
          <a:xfrm>
            <a:off x="7532846" y="1291114"/>
            <a:ext cx="6502598" cy="1120021"/>
          </a:xfrm>
          <a:prstGeom prst="roundRect">
            <a:avLst>
              <a:gd name="adj" fmla="val 6456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8A2BE2"/>
            </a:solidFill>
            <a:prstDash val="solid"/>
          </a:ln>
        </p:spPr>
        <p:txBody>
          <a:bodyPr/>
          <a:lstStyle/>
          <a:p>
            <a:endParaRPr lang="en-IL"/>
          </a:p>
        </p:txBody>
      </p:sp>
      <p:sp>
        <p:nvSpPr>
          <p:cNvPr id="25" name="Shape 19"/>
          <p:cNvSpPr/>
          <p:nvPr/>
        </p:nvSpPr>
        <p:spPr>
          <a:xfrm>
            <a:off x="7555706" y="1313974"/>
            <a:ext cx="688658" cy="1074301"/>
          </a:xfrm>
          <a:prstGeom prst="roundRect">
            <a:avLst>
              <a:gd name="adj" fmla="val 6517"/>
            </a:avLst>
          </a:prstGeom>
          <a:solidFill>
            <a:srgbClr val="8A2BE2"/>
          </a:solidFill>
          <a:ln/>
        </p:spPr>
        <p:txBody>
          <a:bodyPr/>
          <a:lstStyle/>
          <a:p>
            <a:endParaRPr lang="en-IL"/>
          </a:p>
        </p:txBody>
      </p:sp>
      <p:pic>
        <p:nvPicPr>
          <p:cNvPr id="26" name="Image 4" descr="preencoded.png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767042" y="1722001"/>
            <a:ext cx="258247" cy="258247"/>
          </a:xfrm>
          <a:prstGeom prst="rect">
            <a:avLst/>
          </a:prstGeom>
        </p:spPr>
      </p:pic>
      <p:sp>
        <p:nvSpPr>
          <p:cNvPr id="27" name="Text 20"/>
          <p:cNvSpPr/>
          <p:nvPr/>
        </p:nvSpPr>
        <p:spPr>
          <a:xfrm>
            <a:off x="8416528" y="1486138"/>
            <a:ext cx="2259687" cy="282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Latency</a:t>
            </a:r>
            <a:endParaRPr lang="en-US" sz="1750" dirty="0"/>
          </a:p>
        </p:txBody>
      </p:sp>
      <p:sp>
        <p:nvSpPr>
          <p:cNvPr id="28" name="Text 21"/>
          <p:cNvSpPr/>
          <p:nvPr/>
        </p:nvSpPr>
        <p:spPr>
          <a:xfrm>
            <a:off x="8416528" y="1940719"/>
            <a:ext cx="5423892" cy="275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End-to-end processing (≤ 500 ms).</a:t>
            </a:r>
            <a:endParaRPr lang="en-US" sz="1350" dirty="0"/>
          </a:p>
        </p:txBody>
      </p:sp>
      <p:sp>
        <p:nvSpPr>
          <p:cNvPr id="29" name="Shape 22"/>
          <p:cNvSpPr/>
          <p:nvPr/>
        </p:nvSpPr>
        <p:spPr>
          <a:xfrm>
            <a:off x="7532846" y="2583299"/>
            <a:ext cx="6502598" cy="1120021"/>
          </a:xfrm>
          <a:prstGeom prst="roundRect">
            <a:avLst>
              <a:gd name="adj" fmla="val 6456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8A2BE2"/>
            </a:solidFill>
            <a:prstDash val="solid"/>
          </a:ln>
        </p:spPr>
        <p:txBody>
          <a:bodyPr/>
          <a:lstStyle/>
          <a:p>
            <a:endParaRPr lang="en-IL"/>
          </a:p>
        </p:txBody>
      </p:sp>
      <p:sp>
        <p:nvSpPr>
          <p:cNvPr id="30" name="Shape 23"/>
          <p:cNvSpPr/>
          <p:nvPr/>
        </p:nvSpPr>
        <p:spPr>
          <a:xfrm>
            <a:off x="7555706" y="2606159"/>
            <a:ext cx="688658" cy="1074301"/>
          </a:xfrm>
          <a:prstGeom prst="roundRect">
            <a:avLst>
              <a:gd name="adj" fmla="val 6517"/>
            </a:avLst>
          </a:prstGeom>
          <a:solidFill>
            <a:srgbClr val="8A2BE2"/>
          </a:solidFill>
          <a:ln/>
        </p:spPr>
        <p:txBody>
          <a:bodyPr/>
          <a:lstStyle/>
          <a:p>
            <a:endParaRPr lang="en-IL"/>
          </a:p>
        </p:txBody>
      </p:sp>
      <p:pic>
        <p:nvPicPr>
          <p:cNvPr id="31" name="Image 5" descr="preencoded.png"/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7767042" y="3014186"/>
            <a:ext cx="258247" cy="258247"/>
          </a:xfrm>
          <a:prstGeom prst="rect">
            <a:avLst/>
          </a:prstGeom>
        </p:spPr>
      </p:pic>
      <p:sp>
        <p:nvSpPr>
          <p:cNvPr id="32" name="Text 24"/>
          <p:cNvSpPr/>
          <p:nvPr/>
        </p:nvSpPr>
        <p:spPr>
          <a:xfrm>
            <a:off x="8416528" y="2778323"/>
            <a:ext cx="2259687" cy="282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Throughput</a:t>
            </a:r>
            <a:endParaRPr lang="en-US" sz="1750" dirty="0"/>
          </a:p>
        </p:txBody>
      </p:sp>
      <p:sp>
        <p:nvSpPr>
          <p:cNvPr id="33" name="Text 25"/>
          <p:cNvSpPr/>
          <p:nvPr/>
        </p:nvSpPr>
        <p:spPr>
          <a:xfrm>
            <a:off x="8416528" y="3232904"/>
            <a:ext cx="5423892" cy="275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Real-time processing (≥ 10 FPS).</a:t>
            </a:r>
            <a:endParaRPr lang="en-US" sz="1350" dirty="0"/>
          </a:p>
        </p:txBody>
      </p:sp>
      <p:sp>
        <p:nvSpPr>
          <p:cNvPr id="34" name="Shape 26"/>
          <p:cNvSpPr/>
          <p:nvPr/>
        </p:nvSpPr>
        <p:spPr>
          <a:xfrm>
            <a:off x="7532846" y="3875484"/>
            <a:ext cx="6502598" cy="1120021"/>
          </a:xfrm>
          <a:prstGeom prst="roundRect">
            <a:avLst>
              <a:gd name="adj" fmla="val 6456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8A2BE2"/>
            </a:solidFill>
            <a:prstDash val="solid"/>
          </a:ln>
        </p:spPr>
        <p:txBody>
          <a:bodyPr/>
          <a:lstStyle/>
          <a:p>
            <a:endParaRPr lang="en-IL"/>
          </a:p>
        </p:txBody>
      </p:sp>
      <p:sp>
        <p:nvSpPr>
          <p:cNvPr id="35" name="Shape 27"/>
          <p:cNvSpPr/>
          <p:nvPr/>
        </p:nvSpPr>
        <p:spPr>
          <a:xfrm>
            <a:off x="7555706" y="3898344"/>
            <a:ext cx="688658" cy="1074301"/>
          </a:xfrm>
          <a:prstGeom prst="roundRect">
            <a:avLst>
              <a:gd name="adj" fmla="val 6517"/>
            </a:avLst>
          </a:prstGeom>
          <a:solidFill>
            <a:srgbClr val="8A2BE2"/>
          </a:solidFill>
          <a:ln/>
        </p:spPr>
        <p:txBody>
          <a:bodyPr/>
          <a:lstStyle/>
          <a:p>
            <a:endParaRPr lang="en-IL"/>
          </a:p>
        </p:txBody>
      </p:sp>
      <p:pic>
        <p:nvPicPr>
          <p:cNvPr id="36" name="Image 6" descr="preencoded.png"/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7767042" y="4306372"/>
            <a:ext cx="258247" cy="258247"/>
          </a:xfrm>
          <a:prstGeom prst="rect">
            <a:avLst/>
          </a:prstGeom>
        </p:spPr>
      </p:pic>
      <p:sp>
        <p:nvSpPr>
          <p:cNvPr id="37" name="Text 28"/>
          <p:cNvSpPr/>
          <p:nvPr/>
        </p:nvSpPr>
        <p:spPr>
          <a:xfrm>
            <a:off x="8416528" y="4070509"/>
            <a:ext cx="2259687" cy="282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Accuracy</a:t>
            </a:r>
            <a:endParaRPr lang="en-US" sz="1750" dirty="0"/>
          </a:p>
        </p:txBody>
      </p:sp>
      <p:sp>
        <p:nvSpPr>
          <p:cNvPr id="38" name="Text 29"/>
          <p:cNvSpPr/>
          <p:nvPr/>
        </p:nvSpPr>
        <p:spPr>
          <a:xfrm>
            <a:off x="8416528" y="4525089"/>
            <a:ext cx="5423892" cy="275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Model performance (≥ 85%).</a:t>
            </a:r>
            <a:endParaRPr lang="en-US" sz="1350" dirty="0"/>
          </a:p>
        </p:txBody>
      </p:sp>
      <p:sp>
        <p:nvSpPr>
          <p:cNvPr id="39" name="Shape 30"/>
          <p:cNvSpPr/>
          <p:nvPr/>
        </p:nvSpPr>
        <p:spPr>
          <a:xfrm>
            <a:off x="7532846" y="5167670"/>
            <a:ext cx="6502598" cy="1120021"/>
          </a:xfrm>
          <a:prstGeom prst="roundRect">
            <a:avLst>
              <a:gd name="adj" fmla="val 6456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8A2BE2"/>
            </a:solidFill>
            <a:prstDash val="solid"/>
          </a:ln>
        </p:spPr>
        <p:txBody>
          <a:bodyPr/>
          <a:lstStyle/>
          <a:p>
            <a:endParaRPr lang="en-IL"/>
          </a:p>
        </p:txBody>
      </p:sp>
      <p:sp>
        <p:nvSpPr>
          <p:cNvPr id="40" name="Shape 31"/>
          <p:cNvSpPr/>
          <p:nvPr/>
        </p:nvSpPr>
        <p:spPr>
          <a:xfrm>
            <a:off x="7555706" y="5190530"/>
            <a:ext cx="688658" cy="1074301"/>
          </a:xfrm>
          <a:prstGeom prst="roundRect">
            <a:avLst>
              <a:gd name="adj" fmla="val 6517"/>
            </a:avLst>
          </a:prstGeom>
          <a:solidFill>
            <a:srgbClr val="8A2BE2"/>
          </a:solidFill>
          <a:ln/>
        </p:spPr>
        <p:txBody>
          <a:bodyPr/>
          <a:lstStyle/>
          <a:p>
            <a:endParaRPr lang="en-IL"/>
          </a:p>
        </p:txBody>
      </p:sp>
      <p:pic>
        <p:nvPicPr>
          <p:cNvPr id="41" name="Image 7" descr="preencoded.png"/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7767042" y="5598557"/>
            <a:ext cx="258247" cy="258247"/>
          </a:xfrm>
          <a:prstGeom prst="rect">
            <a:avLst/>
          </a:prstGeom>
        </p:spPr>
      </p:pic>
      <p:sp>
        <p:nvSpPr>
          <p:cNvPr id="42" name="Text 32"/>
          <p:cNvSpPr/>
          <p:nvPr/>
        </p:nvSpPr>
        <p:spPr>
          <a:xfrm>
            <a:off x="8416528" y="5362694"/>
            <a:ext cx="2259687" cy="282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Reliability</a:t>
            </a:r>
            <a:endParaRPr lang="en-US" sz="1750" dirty="0"/>
          </a:p>
        </p:txBody>
      </p:sp>
      <p:sp>
        <p:nvSpPr>
          <p:cNvPr id="43" name="Text 33"/>
          <p:cNvSpPr/>
          <p:nvPr/>
        </p:nvSpPr>
        <p:spPr>
          <a:xfrm>
            <a:off x="8416528" y="5817275"/>
            <a:ext cx="5423892" cy="275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System uptime (99%).</a:t>
            </a:r>
            <a:endParaRPr lang="en-US" sz="1350" dirty="0"/>
          </a:p>
        </p:txBody>
      </p:sp>
      <p:sp>
        <p:nvSpPr>
          <p:cNvPr id="44" name="Shape 34"/>
          <p:cNvSpPr/>
          <p:nvPr/>
        </p:nvSpPr>
        <p:spPr>
          <a:xfrm>
            <a:off x="7532846" y="6459855"/>
            <a:ext cx="6502598" cy="1120021"/>
          </a:xfrm>
          <a:prstGeom prst="roundRect">
            <a:avLst>
              <a:gd name="adj" fmla="val 6456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8A2BE2"/>
            </a:solidFill>
            <a:prstDash val="solid"/>
          </a:ln>
        </p:spPr>
        <p:txBody>
          <a:bodyPr/>
          <a:lstStyle/>
          <a:p>
            <a:endParaRPr lang="en-IL"/>
          </a:p>
        </p:txBody>
      </p:sp>
      <p:sp>
        <p:nvSpPr>
          <p:cNvPr id="45" name="Shape 35"/>
          <p:cNvSpPr/>
          <p:nvPr/>
        </p:nvSpPr>
        <p:spPr>
          <a:xfrm>
            <a:off x="7555706" y="6482715"/>
            <a:ext cx="688658" cy="1074301"/>
          </a:xfrm>
          <a:prstGeom prst="roundRect">
            <a:avLst>
              <a:gd name="adj" fmla="val 6517"/>
            </a:avLst>
          </a:prstGeom>
          <a:solidFill>
            <a:srgbClr val="8A2BE2"/>
          </a:solidFill>
          <a:ln/>
        </p:spPr>
        <p:txBody>
          <a:bodyPr/>
          <a:lstStyle/>
          <a:p>
            <a:endParaRPr lang="en-IL"/>
          </a:p>
        </p:txBody>
      </p:sp>
      <p:pic>
        <p:nvPicPr>
          <p:cNvPr id="46" name="Image 8" descr="preencoded.png"/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7767042" y="6890742"/>
            <a:ext cx="258247" cy="258247"/>
          </a:xfrm>
          <a:prstGeom prst="rect">
            <a:avLst/>
          </a:prstGeom>
        </p:spPr>
      </p:pic>
      <p:sp>
        <p:nvSpPr>
          <p:cNvPr id="47" name="Text 36"/>
          <p:cNvSpPr/>
          <p:nvPr/>
        </p:nvSpPr>
        <p:spPr>
          <a:xfrm>
            <a:off x="8416528" y="6654879"/>
            <a:ext cx="2259687" cy="282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Privacy</a:t>
            </a:r>
            <a:endParaRPr lang="en-US" sz="1750" dirty="0"/>
          </a:p>
        </p:txBody>
      </p:sp>
      <p:sp>
        <p:nvSpPr>
          <p:cNvPr id="48" name="Text 37"/>
          <p:cNvSpPr/>
          <p:nvPr/>
        </p:nvSpPr>
        <p:spPr>
          <a:xfrm>
            <a:off x="8416528" y="7109460"/>
            <a:ext cx="5423892" cy="275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Local only.</a:t>
            </a:r>
            <a:endParaRPr lang="en-US" sz="13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168378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71368" y="2161461"/>
            <a:ext cx="5140643" cy="441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7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High-Level System Architecture</a:t>
            </a:r>
            <a:endParaRPr lang="en-US" sz="2750" dirty="0"/>
          </a:p>
        </p:txBody>
      </p:sp>
      <p:sp>
        <p:nvSpPr>
          <p:cNvPr id="4" name="Text 1"/>
          <p:cNvSpPr/>
          <p:nvPr/>
        </p:nvSpPr>
        <p:spPr>
          <a:xfrm>
            <a:off x="471368" y="2805470"/>
            <a:ext cx="13687663" cy="2153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system is designed for efficiency and real-time responsiveness, leveraging a streamlined data pipeline from raw video capture to user-facing insights, all processed at the edge.</a:t>
            </a:r>
            <a:endParaRPr lang="en-US" sz="10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368" y="3172301"/>
            <a:ext cx="404098" cy="114300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010126" y="3306961"/>
            <a:ext cx="1767959" cy="2209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Camera Module</a:t>
            </a:r>
            <a:endParaRPr lang="en-US" sz="1350" dirty="0"/>
          </a:p>
        </p:txBody>
      </p:sp>
      <p:sp>
        <p:nvSpPr>
          <p:cNvPr id="7" name="Text 3"/>
          <p:cNvSpPr/>
          <p:nvPr/>
        </p:nvSpPr>
        <p:spPr>
          <a:xfrm>
            <a:off x="1010126" y="3608665"/>
            <a:ext cx="13148905" cy="2153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Raspberry Pi camera captures live video footage of the 3D printing process.</a:t>
            </a:r>
            <a:endParaRPr lang="en-US" sz="10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418" y="4115157"/>
            <a:ext cx="404098" cy="114300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212175" y="4249817"/>
            <a:ext cx="1767959" cy="2209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Capture Service</a:t>
            </a:r>
            <a:endParaRPr lang="en-US" sz="1350" dirty="0"/>
          </a:p>
        </p:txBody>
      </p:sp>
      <p:sp>
        <p:nvSpPr>
          <p:cNvPr id="10" name="Text 5"/>
          <p:cNvSpPr/>
          <p:nvPr/>
        </p:nvSpPr>
        <p:spPr>
          <a:xfrm>
            <a:off x="1212175" y="4551521"/>
            <a:ext cx="12946856" cy="2153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Acquires and preprocesses video frames, optimizing them for AI inference.</a:t>
            </a:r>
            <a:endParaRPr lang="en-US" sz="10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5467" y="5058013"/>
            <a:ext cx="404098" cy="1143000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414224" y="5192673"/>
            <a:ext cx="1767959" cy="2209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Inference Service</a:t>
            </a:r>
            <a:endParaRPr lang="en-US" sz="1350" dirty="0"/>
          </a:p>
        </p:txBody>
      </p:sp>
      <p:sp>
        <p:nvSpPr>
          <p:cNvPr id="13" name="Text 7"/>
          <p:cNvSpPr/>
          <p:nvPr/>
        </p:nvSpPr>
        <p:spPr>
          <a:xfrm>
            <a:off x="1414224" y="5494377"/>
            <a:ext cx="12744807" cy="2153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On-device AI model performs real-time defect detection, generating events for anomalies.</a:t>
            </a:r>
            <a:endParaRPr lang="en-US" sz="105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7516" y="6000869"/>
            <a:ext cx="404098" cy="1143000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1616273" y="6135529"/>
            <a:ext cx="1767959" cy="2209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Backend API</a:t>
            </a:r>
            <a:endParaRPr lang="en-US" sz="1350" dirty="0"/>
          </a:p>
        </p:txBody>
      </p:sp>
      <p:sp>
        <p:nvSpPr>
          <p:cNvPr id="16" name="Text 9"/>
          <p:cNvSpPr/>
          <p:nvPr/>
        </p:nvSpPr>
        <p:spPr>
          <a:xfrm>
            <a:off x="1616273" y="6437233"/>
            <a:ext cx="12542758" cy="2153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Handles communication, distributing real-time defect alerts and visual snapshots.</a:t>
            </a:r>
            <a:endParaRPr lang="en-US" sz="1050" dirty="0"/>
          </a:p>
        </p:txBody>
      </p:sp>
      <p:pic>
        <p:nvPicPr>
          <p:cNvPr id="17" name="Image 5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5467" y="6943725"/>
            <a:ext cx="404098" cy="1143000"/>
          </a:xfrm>
          <a:prstGeom prst="rect">
            <a:avLst/>
          </a:prstGeom>
        </p:spPr>
      </p:pic>
      <p:sp>
        <p:nvSpPr>
          <p:cNvPr id="18" name="Text 10"/>
          <p:cNvSpPr/>
          <p:nvPr/>
        </p:nvSpPr>
        <p:spPr>
          <a:xfrm>
            <a:off x="1414224" y="7078385"/>
            <a:ext cx="1767959" cy="2209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Web Dashboard</a:t>
            </a:r>
            <a:endParaRPr lang="en-US" sz="1350" dirty="0"/>
          </a:p>
        </p:txBody>
      </p:sp>
      <p:sp>
        <p:nvSpPr>
          <p:cNvPr id="19" name="Text 11"/>
          <p:cNvSpPr/>
          <p:nvPr/>
        </p:nvSpPr>
        <p:spPr>
          <a:xfrm>
            <a:off x="1414224" y="7380089"/>
            <a:ext cx="12744807" cy="2153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 interface providing live video, defect notifications, and print history.</a:t>
            </a:r>
            <a:endParaRPr lang="en-US" sz="10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67320" y="466249"/>
            <a:ext cx="4885611" cy="438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7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Technology Stack &amp; Trade-offs</a:t>
            </a:r>
            <a:endParaRPr lang="en-US" sz="2750" dirty="0"/>
          </a:p>
        </p:txBody>
      </p:sp>
      <p:sp>
        <p:nvSpPr>
          <p:cNvPr id="4" name="Text 1"/>
          <p:cNvSpPr/>
          <p:nvPr/>
        </p:nvSpPr>
        <p:spPr>
          <a:xfrm>
            <a:off x="467320" y="1104662"/>
            <a:ext cx="8209359" cy="427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solution is built on a carefully selected technology stack, balancing performance, cost-effectiveness, and real-time capabilities for edge deployment.</a:t>
            </a:r>
            <a:endParaRPr lang="en-US" sz="1050" dirty="0"/>
          </a:p>
        </p:txBody>
      </p:sp>
      <p:sp>
        <p:nvSpPr>
          <p:cNvPr id="5" name="Shape 2"/>
          <p:cNvSpPr/>
          <p:nvPr/>
        </p:nvSpPr>
        <p:spPr>
          <a:xfrm>
            <a:off x="467320" y="1682234"/>
            <a:ext cx="8209359" cy="1023938"/>
          </a:xfrm>
          <a:prstGeom prst="roundRect">
            <a:avLst>
              <a:gd name="adj" fmla="val 5477"/>
            </a:avLst>
          </a:prstGeom>
          <a:solidFill>
            <a:srgbClr val="FFFFFF">
              <a:alpha val="95000"/>
            </a:srgbClr>
          </a:solidFill>
          <a:ln w="1524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IL"/>
          </a:p>
        </p:txBody>
      </p:sp>
      <p:sp>
        <p:nvSpPr>
          <p:cNvPr id="6" name="Shape 3"/>
          <p:cNvSpPr/>
          <p:nvPr/>
        </p:nvSpPr>
        <p:spPr>
          <a:xfrm>
            <a:off x="482560" y="1697474"/>
            <a:ext cx="534114" cy="993458"/>
          </a:xfrm>
          <a:prstGeom prst="roundRect">
            <a:avLst>
              <a:gd name="adj" fmla="val 7077"/>
            </a:avLst>
          </a:prstGeom>
          <a:solidFill>
            <a:srgbClr val="CCEEFF"/>
          </a:solidFill>
          <a:ln/>
        </p:spPr>
        <p:txBody>
          <a:bodyPr/>
          <a:lstStyle/>
          <a:p>
            <a:endParaRPr lang="en-IL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45676" y="2094071"/>
            <a:ext cx="200263" cy="20026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150144" y="1830943"/>
            <a:ext cx="1752600" cy="2190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Hardware</a:t>
            </a:r>
            <a:endParaRPr lang="en-US" sz="1350" dirty="0"/>
          </a:p>
        </p:txBody>
      </p:sp>
      <p:sp>
        <p:nvSpPr>
          <p:cNvPr id="9" name="Text 5"/>
          <p:cNvSpPr/>
          <p:nvPr/>
        </p:nvSpPr>
        <p:spPr>
          <a:xfrm>
            <a:off x="1150144" y="2130028"/>
            <a:ext cx="7377827" cy="427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Raspberry Pi 4/5:</a:t>
            </a: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Chosen for its low cost, sufficient processing power for lightweight AI inference, and extensive community support.</a:t>
            </a:r>
            <a:endParaRPr lang="en-US" sz="1050" dirty="0"/>
          </a:p>
        </p:txBody>
      </p:sp>
      <p:sp>
        <p:nvSpPr>
          <p:cNvPr id="10" name="Shape 6"/>
          <p:cNvSpPr/>
          <p:nvPr/>
        </p:nvSpPr>
        <p:spPr>
          <a:xfrm>
            <a:off x="467320" y="2839641"/>
            <a:ext cx="8209359" cy="1023938"/>
          </a:xfrm>
          <a:prstGeom prst="roundRect">
            <a:avLst>
              <a:gd name="adj" fmla="val 5477"/>
            </a:avLst>
          </a:prstGeom>
          <a:solidFill>
            <a:srgbClr val="FFFFFF">
              <a:alpha val="95000"/>
            </a:srgbClr>
          </a:solidFill>
          <a:ln w="1524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IL"/>
          </a:p>
        </p:txBody>
      </p:sp>
      <p:sp>
        <p:nvSpPr>
          <p:cNvPr id="11" name="Shape 7"/>
          <p:cNvSpPr/>
          <p:nvPr/>
        </p:nvSpPr>
        <p:spPr>
          <a:xfrm>
            <a:off x="482560" y="2854881"/>
            <a:ext cx="534114" cy="993458"/>
          </a:xfrm>
          <a:prstGeom prst="roundRect">
            <a:avLst>
              <a:gd name="adj" fmla="val 7077"/>
            </a:avLst>
          </a:prstGeom>
          <a:solidFill>
            <a:srgbClr val="CCEEFF"/>
          </a:solidFill>
          <a:ln/>
        </p:spPr>
        <p:txBody>
          <a:bodyPr/>
          <a:lstStyle/>
          <a:p>
            <a:endParaRPr lang="en-IL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45676" y="3251478"/>
            <a:ext cx="200263" cy="200263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150144" y="2988350"/>
            <a:ext cx="1752600" cy="2190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Backend</a:t>
            </a:r>
            <a:endParaRPr lang="en-US" sz="1350" dirty="0"/>
          </a:p>
        </p:txBody>
      </p:sp>
      <p:sp>
        <p:nvSpPr>
          <p:cNvPr id="14" name="Text 9"/>
          <p:cNvSpPr/>
          <p:nvPr/>
        </p:nvSpPr>
        <p:spPr>
          <a:xfrm>
            <a:off x="1150144" y="3287435"/>
            <a:ext cx="7377827" cy="427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Python + FastAPI:</a:t>
            </a: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Python's rich ML ecosystem and rapid prototyping capabilities are leveraged. FastAPI provides high performance, asynchronous operations, and built-in WebSocket support.</a:t>
            </a:r>
            <a:endParaRPr lang="en-US" sz="1050" dirty="0"/>
          </a:p>
        </p:txBody>
      </p:sp>
      <p:sp>
        <p:nvSpPr>
          <p:cNvPr id="15" name="Shape 10"/>
          <p:cNvSpPr/>
          <p:nvPr/>
        </p:nvSpPr>
        <p:spPr>
          <a:xfrm>
            <a:off x="467320" y="3997047"/>
            <a:ext cx="8209359" cy="1237655"/>
          </a:xfrm>
          <a:prstGeom prst="roundRect">
            <a:avLst>
              <a:gd name="adj" fmla="val 4532"/>
            </a:avLst>
          </a:prstGeom>
          <a:solidFill>
            <a:srgbClr val="FFFFFF">
              <a:alpha val="95000"/>
            </a:srgbClr>
          </a:solidFill>
          <a:ln w="1524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IL"/>
          </a:p>
        </p:txBody>
      </p:sp>
      <p:sp>
        <p:nvSpPr>
          <p:cNvPr id="16" name="Shape 11"/>
          <p:cNvSpPr/>
          <p:nvPr/>
        </p:nvSpPr>
        <p:spPr>
          <a:xfrm>
            <a:off x="482560" y="4012287"/>
            <a:ext cx="534114" cy="1207175"/>
          </a:xfrm>
          <a:prstGeom prst="roundRect">
            <a:avLst>
              <a:gd name="adj" fmla="val 7077"/>
            </a:avLst>
          </a:prstGeom>
          <a:solidFill>
            <a:srgbClr val="CCEEFF"/>
          </a:solidFill>
          <a:ln/>
        </p:spPr>
        <p:txBody>
          <a:bodyPr/>
          <a:lstStyle/>
          <a:p>
            <a:endParaRPr lang="en-IL"/>
          </a:p>
        </p:txBody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45676" y="4515683"/>
            <a:ext cx="200263" cy="200263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1150144" y="4145756"/>
            <a:ext cx="1752600" cy="2190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AI/ML</a:t>
            </a:r>
            <a:endParaRPr lang="en-US" sz="1350" dirty="0"/>
          </a:p>
        </p:txBody>
      </p:sp>
      <p:sp>
        <p:nvSpPr>
          <p:cNvPr id="19" name="Text 13"/>
          <p:cNvSpPr/>
          <p:nvPr/>
        </p:nvSpPr>
        <p:spPr>
          <a:xfrm>
            <a:off x="1150144" y="4444841"/>
            <a:ext cx="7377827" cy="6411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YOLO-based Object Detection:</a:t>
            </a: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Offers proven real-time performance and a good balance between accuracy and inference speed. </a:t>
            </a:r>
            <a:r>
              <a:rPr lang="en-US" sz="10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TensorFlow Lite/ONNX Runtime:</a:t>
            </a: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Optimized for efficient execution on edge devices like the Raspberry Pi.</a:t>
            </a:r>
            <a:endParaRPr lang="en-US" sz="1050" dirty="0"/>
          </a:p>
        </p:txBody>
      </p:sp>
      <p:sp>
        <p:nvSpPr>
          <p:cNvPr id="20" name="Shape 14"/>
          <p:cNvSpPr/>
          <p:nvPr/>
        </p:nvSpPr>
        <p:spPr>
          <a:xfrm>
            <a:off x="467320" y="5368171"/>
            <a:ext cx="8209359" cy="1023938"/>
          </a:xfrm>
          <a:prstGeom prst="roundRect">
            <a:avLst>
              <a:gd name="adj" fmla="val 5477"/>
            </a:avLst>
          </a:prstGeom>
          <a:solidFill>
            <a:srgbClr val="FFFFFF">
              <a:alpha val="95000"/>
            </a:srgbClr>
          </a:solidFill>
          <a:ln w="1524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IL"/>
          </a:p>
        </p:txBody>
      </p:sp>
      <p:sp>
        <p:nvSpPr>
          <p:cNvPr id="21" name="Shape 15"/>
          <p:cNvSpPr/>
          <p:nvPr/>
        </p:nvSpPr>
        <p:spPr>
          <a:xfrm>
            <a:off x="482560" y="5383411"/>
            <a:ext cx="534114" cy="993458"/>
          </a:xfrm>
          <a:prstGeom prst="roundRect">
            <a:avLst>
              <a:gd name="adj" fmla="val 7077"/>
            </a:avLst>
          </a:prstGeom>
          <a:solidFill>
            <a:srgbClr val="CCEEFF"/>
          </a:solidFill>
          <a:ln/>
        </p:spPr>
        <p:txBody>
          <a:bodyPr/>
          <a:lstStyle/>
          <a:p>
            <a:endParaRPr lang="en-IL"/>
          </a:p>
        </p:txBody>
      </p:sp>
      <p:pic>
        <p:nvPicPr>
          <p:cNvPr id="22" name="Image 4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45676" y="5780008"/>
            <a:ext cx="200263" cy="200263"/>
          </a:xfrm>
          <a:prstGeom prst="rect">
            <a:avLst/>
          </a:prstGeom>
        </p:spPr>
      </p:pic>
      <p:sp>
        <p:nvSpPr>
          <p:cNvPr id="23" name="Text 16"/>
          <p:cNvSpPr/>
          <p:nvPr/>
        </p:nvSpPr>
        <p:spPr>
          <a:xfrm>
            <a:off x="1150144" y="5516880"/>
            <a:ext cx="1752600" cy="2190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Frontend</a:t>
            </a:r>
            <a:endParaRPr lang="en-US" sz="1350" dirty="0"/>
          </a:p>
        </p:txBody>
      </p:sp>
      <p:sp>
        <p:nvSpPr>
          <p:cNvPr id="24" name="Text 17"/>
          <p:cNvSpPr/>
          <p:nvPr/>
        </p:nvSpPr>
        <p:spPr>
          <a:xfrm>
            <a:off x="1150144" y="5815965"/>
            <a:ext cx="7377827" cy="427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React:</a:t>
            </a: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 lightweight, flexible library for building dynamic user interfaces, providing strong support for real-time data visualization.</a:t>
            </a:r>
            <a:endParaRPr lang="en-US" sz="1050" dirty="0"/>
          </a:p>
        </p:txBody>
      </p:sp>
      <p:sp>
        <p:nvSpPr>
          <p:cNvPr id="25" name="Shape 18"/>
          <p:cNvSpPr/>
          <p:nvPr/>
        </p:nvSpPr>
        <p:spPr>
          <a:xfrm>
            <a:off x="467320" y="6525578"/>
            <a:ext cx="8209359" cy="1237655"/>
          </a:xfrm>
          <a:prstGeom prst="roundRect">
            <a:avLst>
              <a:gd name="adj" fmla="val 4532"/>
            </a:avLst>
          </a:prstGeom>
          <a:solidFill>
            <a:srgbClr val="FFFFFF">
              <a:alpha val="95000"/>
            </a:srgbClr>
          </a:solidFill>
          <a:ln w="1524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IL"/>
          </a:p>
        </p:txBody>
      </p:sp>
      <p:sp>
        <p:nvSpPr>
          <p:cNvPr id="26" name="Shape 19"/>
          <p:cNvSpPr/>
          <p:nvPr/>
        </p:nvSpPr>
        <p:spPr>
          <a:xfrm>
            <a:off x="482560" y="6540818"/>
            <a:ext cx="534114" cy="1207175"/>
          </a:xfrm>
          <a:prstGeom prst="roundRect">
            <a:avLst>
              <a:gd name="adj" fmla="val 7077"/>
            </a:avLst>
          </a:prstGeom>
          <a:solidFill>
            <a:srgbClr val="CCEEFF"/>
          </a:solidFill>
          <a:ln/>
        </p:spPr>
        <p:txBody>
          <a:bodyPr/>
          <a:lstStyle/>
          <a:p>
            <a:endParaRPr lang="en-IL"/>
          </a:p>
        </p:txBody>
      </p:sp>
      <p:pic>
        <p:nvPicPr>
          <p:cNvPr id="27" name="Image 5" descr="preencoded.png"/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45676" y="7044214"/>
            <a:ext cx="200263" cy="200263"/>
          </a:xfrm>
          <a:prstGeom prst="rect">
            <a:avLst/>
          </a:prstGeom>
        </p:spPr>
      </p:pic>
      <p:sp>
        <p:nvSpPr>
          <p:cNvPr id="28" name="Text 20"/>
          <p:cNvSpPr/>
          <p:nvPr/>
        </p:nvSpPr>
        <p:spPr>
          <a:xfrm>
            <a:off x="1150144" y="6674287"/>
            <a:ext cx="2123480" cy="2190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Communication &amp; Storage</a:t>
            </a:r>
            <a:endParaRPr lang="en-US" sz="1350" dirty="0"/>
          </a:p>
        </p:txBody>
      </p:sp>
      <p:sp>
        <p:nvSpPr>
          <p:cNvPr id="29" name="Text 21"/>
          <p:cNvSpPr/>
          <p:nvPr/>
        </p:nvSpPr>
        <p:spPr>
          <a:xfrm>
            <a:off x="1150144" y="6973372"/>
            <a:ext cx="7377827" cy="6411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In-memory queue:</a:t>
            </a: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For high-speed data transfer between Capture and Inference services. </a:t>
            </a:r>
            <a:r>
              <a:rPr lang="en-US" sz="10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WebSocket:</a:t>
            </a: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Enables real-time event pushing from Backend to Dashboard. </a:t>
            </a:r>
            <a:r>
              <a:rPr lang="en-US" sz="10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REST:</a:t>
            </a: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Standard API for Dashboard-to-Backend communication. </a:t>
            </a:r>
            <a:r>
              <a:rPr lang="en-US" sz="10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SQLite + File System:</a:t>
            </a: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For local, lightweight data persistence.</a:t>
            </a:r>
            <a:endParaRPr lang="en-US" sz="10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319</TotalTime>
  <Words>989</Words>
  <Application>Microsoft Office PowerPoint</Application>
  <PresentationFormat>Custom</PresentationFormat>
  <Paragraphs>119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Petrona Bold</vt:lpstr>
      <vt:lpstr>Arial</vt:lpstr>
      <vt:lpstr>Inter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Emily</dc:creator>
  <cp:lastModifiedBy>Emily Myaskovski</cp:lastModifiedBy>
  <cp:revision>3</cp:revision>
  <dcterms:created xsi:type="dcterms:W3CDTF">2026-01-05T13:39:15Z</dcterms:created>
  <dcterms:modified xsi:type="dcterms:W3CDTF">2026-01-05T19:22:08Z</dcterms:modified>
</cp:coreProperties>
</file>